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263" r:id="rId11"/>
    <p:sldId id="299" r:id="rId12"/>
    <p:sldId id="333" r:id="rId13"/>
    <p:sldId id="302" r:id="rId14"/>
    <p:sldId id="334" r:id="rId15"/>
    <p:sldId id="264" r:id="rId16"/>
    <p:sldId id="266"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335" r:id="rId40"/>
    <p:sldId id="294" r:id="rId41"/>
    <p:sldId id="296" r:id="rId42"/>
    <p:sldId id="318" r:id="rId43"/>
    <p:sldId id="319" r:id="rId44"/>
    <p:sldId id="321" r:id="rId45"/>
    <p:sldId id="322" r:id="rId46"/>
    <p:sldId id="323" r:id="rId47"/>
    <p:sldId id="324" r:id="rId48"/>
    <p:sldId id="336" r:id="rId49"/>
    <p:sldId id="288" r:id="rId50"/>
    <p:sldId id="289" r:id="rId51"/>
    <p:sldId id="320"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0948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14" d="100"/>
          <a:sy n="114" d="100"/>
        </p:scale>
        <p:origin x="1464" y="5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808346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430306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UFAQUE SHADAB</a:t>
            </a:r>
          </a:p>
          <a:p>
            <a:r>
              <a:rPr lang="en-US" dirty="0">
                <a:solidFill>
                  <a:schemeClr val="bg2"/>
                </a:solidFill>
                <a:latin typeface="Abadi"/>
                <a:ea typeface="SF Pro" pitchFamily="2" charset="0"/>
                <a:cs typeface="SF Pro" pitchFamily="2" charset="0"/>
              </a:rPr>
              <a:t>21 November 2025</a:t>
            </a: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75072" y="1545704"/>
            <a:ext cx="3932238" cy="463492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https://github.com/UFAQUE123/IBM-Data-Science-Capstone-Project/blob/main/jupyter-labs-webscraping.ipynb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A screenshot of a computer program&#10;&#10;AI-generated content may be incorrect.">
            <a:extLst>
              <a:ext uri="{FF2B5EF4-FFF2-40B4-BE49-F238E27FC236}">
                <a16:creationId xmlns:a16="http://schemas.microsoft.com/office/drawing/2014/main" id="{9B115C51-D7EE-7D57-163D-B0B27262A779}"/>
              </a:ext>
            </a:extLst>
          </p:cNvPr>
          <p:cNvPicPr>
            <a:picLocks noChangeAspect="1"/>
          </p:cNvPicPr>
          <p:nvPr/>
        </p:nvPicPr>
        <p:blipFill>
          <a:blip r:embed="rId3"/>
          <a:stretch>
            <a:fillRect/>
          </a:stretch>
        </p:blipFill>
        <p:spPr>
          <a:xfrm>
            <a:off x="5808589" y="1741941"/>
            <a:ext cx="5461000" cy="4227537"/>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5D19D254-466A-B5E0-6D80-7D746C495A18}"/>
              </a:ext>
            </a:extLst>
          </p:cNvPr>
          <p:cNvPicPr>
            <a:picLocks noChangeAspect="1"/>
          </p:cNvPicPr>
          <p:nvPr/>
        </p:nvPicPr>
        <p:blipFill>
          <a:blip r:embed="rId2"/>
          <a:srcRect t="2881"/>
          <a:stretch>
            <a:fillRect/>
          </a:stretch>
        </p:blipFill>
        <p:spPr>
          <a:xfrm>
            <a:off x="1585245" y="828226"/>
            <a:ext cx="8358258" cy="5002869"/>
          </a:xfrm>
          <a:prstGeom prst="rect">
            <a:avLst/>
          </a:prstGeom>
        </p:spPr>
      </p:pic>
      <p:sp>
        <p:nvSpPr>
          <p:cNvPr id="7" name="TextBox 6">
            <a:extLst>
              <a:ext uri="{FF2B5EF4-FFF2-40B4-BE49-F238E27FC236}">
                <a16:creationId xmlns:a16="http://schemas.microsoft.com/office/drawing/2014/main" id="{DA561768-B281-A384-A6C1-9ED8FCCB59D9}"/>
              </a:ext>
            </a:extLst>
          </p:cNvPr>
          <p:cNvSpPr txBox="1"/>
          <p:nvPr/>
        </p:nvSpPr>
        <p:spPr>
          <a:xfrm>
            <a:off x="10808831" y="5945644"/>
            <a:ext cx="494303" cy="369332"/>
          </a:xfrm>
          <a:prstGeom prst="rect">
            <a:avLst/>
          </a:prstGeom>
          <a:noFill/>
        </p:spPr>
        <p:txBody>
          <a:bodyPr wrap="square">
            <a:spAutoFit/>
          </a:bodyPr>
          <a:lstStyle/>
          <a:p>
            <a:fld id="{5075537C-CA84-1446-933C-8E9D027F9201}" type="slidenum">
              <a:rPr lang="en-US" smtClean="0">
                <a:solidFill>
                  <a:srgbClr val="1C7DDB"/>
                </a:solidFill>
              </a:rPr>
              <a:pPr/>
              <a:t>11</a:t>
            </a:fld>
            <a:endParaRPr lang="en-AU" dirty="0">
              <a:solidFill>
                <a:srgbClr val="1C7DDB"/>
              </a:solidFill>
            </a:endParaRPr>
          </a:p>
        </p:txBody>
      </p:sp>
    </p:spTree>
    <p:extLst>
      <p:ext uri="{BB962C8B-B14F-4D97-AF65-F5344CB8AC3E}">
        <p14:creationId xmlns:p14="http://schemas.microsoft.com/office/powerpoint/2010/main" val="1428425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prstGeom prst="rect">
            <a:avLst/>
          </a:prstGeom>
        </p:spPr>
        <p:txBody>
          <a:bodyPr/>
          <a:lstStyle/>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31281" y="62387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0B9E1930-675C-32B1-3B2C-BE42CF97EE94}"/>
              </a:ext>
            </a:extLst>
          </p:cNvPr>
          <p:cNvSpPr txBox="1"/>
          <p:nvPr/>
        </p:nvSpPr>
        <p:spPr>
          <a:xfrm>
            <a:off x="697769" y="1490555"/>
            <a:ext cx="4074256" cy="4149854"/>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We performed exploratory data analysis and determined the training labels.</a:t>
            </a:r>
          </a:p>
          <a:p>
            <a:r>
              <a:rPr lang="en-US" sz="18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18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1800" dirty="0">
                <a:solidFill>
                  <a:schemeClr val="accent3">
                    <a:lumMod val="25000"/>
                  </a:schemeClr>
                </a:solidFill>
                <a:latin typeface="Abadi" panose="020B0604020104020204" pitchFamily="34" charset="0"/>
              </a:rPr>
              <a:t>The link to the notebook is</a:t>
            </a:r>
            <a:r>
              <a:rPr lang="en-US" dirty="0">
                <a:solidFill>
                  <a:schemeClr val="accent3">
                    <a:lumMod val="25000"/>
                  </a:schemeClr>
                </a:solidFill>
                <a:latin typeface="Abadi" panose="020B0604020104020204" pitchFamily="34" charset="0"/>
              </a:rPr>
              <a:t>: https://github.com/UFAQUE123/IBM-Data-Science-Capstone-Project/blob/main/labs-jupyter-spacex-Data%20wrangling.ipynb</a:t>
            </a:r>
            <a:endParaRPr lang="en-US" sz="1800" dirty="0">
              <a:solidFill>
                <a:schemeClr val="accent3">
                  <a:lumMod val="25000"/>
                </a:schemeClr>
              </a:solidFill>
              <a:latin typeface="Abadi" panose="020B0604020104020204" pitchFamily="34" charset="0"/>
            </a:endParaRPr>
          </a:p>
        </p:txBody>
      </p:sp>
      <p:pic>
        <p:nvPicPr>
          <p:cNvPr id="9" name="Picture Placeholder 8">
            <a:extLst>
              <a:ext uri="{FF2B5EF4-FFF2-40B4-BE49-F238E27FC236}">
                <a16:creationId xmlns:a16="http://schemas.microsoft.com/office/drawing/2014/main" id="{44CF5D07-06FD-9FA4-B8AE-5DFCB4029757}"/>
              </a:ext>
            </a:extLst>
          </p:cNvPr>
          <p:cNvPicPr>
            <a:picLocks noGrp="1" noChangeAspect="1"/>
          </p:cNvPicPr>
          <p:nvPr>
            <p:ph type="pic" idx="1"/>
          </p:nvPr>
        </p:nvPicPr>
        <p:blipFill>
          <a:blip r:embed="rId3"/>
          <a:srcRect t="1271" b="1271"/>
          <a:stretch>
            <a:fillRect/>
          </a:stretch>
        </p:blipFill>
        <p:spPr>
          <a:xfrm>
            <a:off x="4914044" y="1449131"/>
            <a:ext cx="5857684" cy="4462462"/>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19" name="Content Placeholder 18" descr="A graph of success rate by orbit type&#10;&#10;AI-generated content may be incorrect.">
            <a:extLst>
              <a:ext uri="{FF2B5EF4-FFF2-40B4-BE49-F238E27FC236}">
                <a16:creationId xmlns:a16="http://schemas.microsoft.com/office/drawing/2014/main" id="{E2CF993C-A4F4-AECF-B361-374E3BD14A91}"/>
              </a:ext>
            </a:extLst>
          </p:cNvPr>
          <p:cNvPicPr>
            <a:picLocks noGrp="1" noChangeAspect="1"/>
          </p:cNvPicPr>
          <p:nvPr>
            <p:ph idx="1"/>
          </p:nvPr>
        </p:nvPicPr>
        <p:blipFill>
          <a:blip r:embed="rId4"/>
          <a:stretch>
            <a:fillRect/>
          </a:stretch>
        </p:blipFill>
        <p:spPr>
          <a:xfrm>
            <a:off x="5309265" y="1656286"/>
            <a:ext cx="5730559" cy="4770925"/>
          </a:xfrm>
        </p:spPr>
      </p:pic>
      <p:sp>
        <p:nvSpPr>
          <p:cNvPr id="17" name="Text Placeholder 16">
            <a:extLst>
              <a:ext uri="{FF2B5EF4-FFF2-40B4-BE49-F238E27FC236}">
                <a16:creationId xmlns:a16="http://schemas.microsoft.com/office/drawing/2014/main" id="{5421C120-090B-93D9-7FFB-AD067D4D6AE7}"/>
              </a:ext>
            </a:extLst>
          </p:cNvPr>
          <p:cNvSpPr>
            <a:spLocks noGrp="1"/>
          </p:cNvSpPr>
          <p:nvPr>
            <p:ph type="body" sz="half" idx="2"/>
          </p:nvPr>
        </p:nvSpPr>
        <p:spPr>
          <a:xfrm>
            <a:off x="911598" y="1568579"/>
            <a:ext cx="3932237" cy="2021997"/>
          </a:xfrm>
        </p:spPr>
        <p:txBody>
          <a:bodyPr/>
          <a:lstStyle/>
          <a:p>
            <a:pPr marL="285750" indent="-285750">
              <a:buFont typeface="Arial" panose="020B0604020202020204" pitchFamily="34" charset="0"/>
              <a:buChar char="•"/>
            </a:pPr>
            <a:r>
              <a:rPr lang="en-US" sz="14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p>
          <a:p>
            <a:pPr marL="285750" indent="-285750">
              <a:buFont typeface="Arial" panose="020B0604020202020204" pitchFamily="34" charset="0"/>
              <a:buChar char="•"/>
            </a:pPr>
            <a:r>
              <a:rPr lang="en-US" sz="1400" dirty="0">
                <a:solidFill>
                  <a:schemeClr val="accent3">
                    <a:lumMod val="25000"/>
                  </a:schemeClr>
                </a:solidFill>
                <a:latin typeface="Abadi" panose="020B0604020104020204" pitchFamily="34" charset="0"/>
              </a:rPr>
              <a:t>The link to the notebook is: https://github.com/UFAQUE123/IBM-Data-Science-Capstone-Project/blob/main/edadataviz.ipynb</a:t>
            </a:r>
          </a:p>
          <a:p>
            <a:endParaRPr lang="en-AU" dirty="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1" name="Picture 20" descr="A graph showing the growth of a company&#10;&#10;AI-generated content may be incorrect.">
            <a:extLst>
              <a:ext uri="{FF2B5EF4-FFF2-40B4-BE49-F238E27FC236}">
                <a16:creationId xmlns:a16="http://schemas.microsoft.com/office/drawing/2014/main" id="{3AF48B1B-FBAE-B06C-A8C9-12732D47C872}"/>
              </a:ext>
            </a:extLst>
          </p:cNvPr>
          <p:cNvPicPr>
            <a:picLocks noChangeAspect="1"/>
          </p:cNvPicPr>
          <p:nvPr/>
        </p:nvPicPr>
        <p:blipFill>
          <a:blip r:embed="rId5"/>
          <a:stretch>
            <a:fillRect/>
          </a:stretch>
        </p:blipFill>
        <p:spPr>
          <a:xfrm>
            <a:off x="958880" y="3552276"/>
            <a:ext cx="3932237" cy="2787563"/>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6667"/>
            <a:ext cx="9745589" cy="4960544"/>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loaded the SpaceX dataset into a PostgreSQL database without leaving the </a:t>
            </a:r>
            <a:r>
              <a:rPr lang="en-US" sz="2000" dirty="0" err="1">
                <a:solidFill>
                  <a:schemeClr val="accent3">
                    <a:lumMod val="25000"/>
                  </a:schemeClr>
                </a:solidFill>
                <a:latin typeface="Abadi"/>
              </a:rPr>
              <a:t>jupyter</a:t>
            </a:r>
            <a:r>
              <a:rPr lang="en-US" sz="2000" dirty="0">
                <a:solidFill>
                  <a:schemeClr val="accent3">
                    <a:lumMod val="25000"/>
                  </a:schemeClr>
                </a:solidFill>
                <a:latin typeface="Abadi"/>
              </a:rPr>
              <a:t> notebook.</a:t>
            </a:r>
          </a:p>
          <a:p>
            <a:pPr>
              <a:lnSpc>
                <a:spcPct val="100000"/>
              </a:lnSpc>
              <a:spcBef>
                <a:spcPts val="1400"/>
              </a:spcBef>
            </a:pPr>
            <a:r>
              <a:rPr lang="en-US" sz="20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20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20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20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20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2000" dirty="0">
                <a:solidFill>
                  <a:schemeClr val="bg2">
                    <a:lumMod val="50000"/>
                  </a:schemeClr>
                </a:solidFill>
                <a:latin typeface="Abadi"/>
              </a:rPr>
              <a:t>The failed landing outcomes in drone ship, their booster version and launch site names.</a:t>
            </a:r>
            <a:endParaRPr lang="en-US" sz="20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rPr>
              <a:t>The link to the notebook is: https://github.com/UFAQUE123/IBM-Data-Science-Capstone-Project/blob/main/jupyter-labs-eda-sql-coursera_sqllite.ipynb</a:t>
            </a:r>
            <a:endParaRPr lang="en-US" sz="20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https://github.com/UFAQUE123/IBM-Data-Science-Capstone-Project/blob/main/spacex-dash-app.py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5C508-73A1-636C-E54C-40D980267E0E}"/>
              </a:ext>
            </a:extLst>
          </p:cNvPr>
          <p:cNvSpPr>
            <a:spLocks noGrp="1"/>
          </p:cNvSpPr>
          <p:nvPr>
            <p:ph type="title"/>
          </p:nvPr>
        </p:nvSpPr>
        <p:spPr>
          <a:xfrm>
            <a:off x="838200" y="1531980"/>
            <a:ext cx="10515600" cy="981424"/>
          </a:xfrm>
        </p:spPr>
        <p:txBody>
          <a:bodyPr/>
          <a:lstStyle/>
          <a:p>
            <a:r>
              <a:rPr lang="en-US" sz="24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br>
              <a:rPr lang="en-US" sz="2400" dirty="0">
                <a:solidFill>
                  <a:schemeClr val="accent3">
                    <a:lumMod val="25000"/>
                  </a:schemeClr>
                </a:solidFill>
                <a:latin typeface="Abadi" panose="020B0604020104020204" pitchFamily="34" charset="0"/>
              </a:rPr>
            </a:br>
            <a:endParaRPr lang="en-AU" sz="2400" dirty="0"/>
          </a:p>
        </p:txBody>
      </p:sp>
      <p:pic>
        <p:nvPicPr>
          <p:cNvPr id="7" name="Content Placeholder 6" descr="A graph of dots and numbers&#10;&#10;AI-generated content may be incorrect.">
            <a:extLst>
              <a:ext uri="{FF2B5EF4-FFF2-40B4-BE49-F238E27FC236}">
                <a16:creationId xmlns:a16="http://schemas.microsoft.com/office/drawing/2014/main" id="{98E791B0-C0E3-4A05-8C2E-CD13B8F41E3A}"/>
              </a:ext>
            </a:extLst>
          </p:cNvPr>
          <p:cNvPicPr>
            <a:picLocks noGrp="1" noChangeAspect="1"/>
          </p:cNvPicPr>
          <p:nvPr>
            <p:ph idx="1"/>
          </p:nvPr>
        </p:nvPicPr>
        <p:blipFill>
          <a:blip r:embed="rId3"/>
          <a:srcRect r="331" b="1168"/>
          <a:stretch>
            <a:fillRect/>
          </a:stretch>
        </p:blipFill>
        <p:spPr>
          <a:xfrm>
            <a:off x="2245307" y="2704901"/>
            <a:ext cx="8066828" cy="324109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idx="1"/>
          </p:nvPr>
        </p:nvSpPr>
        <p:spPr>
          <a:xfrm>
            <a:off x="838200" y="1825625"/>
            <a:ext cx="10515600" cy="419994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greater the Pay load mass for Launch site ‘CCAFS ALC 40’ the higher the success rate for the rocket.</a:t>
            </a:r>
            <a:endParaRPr lang="en-US" sz="2200" dirty="0">
              <a:solidFill>
                <a:schemeClr val="accent3">
                  <a:lumMod val="25000"/>
                </a:schemeClr>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a:extLst>
              <a:ext uri="{FF2B5EF4-FFF2-40B4-BE49-F238E27FC236}">
                <a16:creationId xmlns:a16="http://schemas.microsoft.com/office/drawing/2014/main" id="{183ED609-FFF9-049D-782B-5417550228DB}"/>
              </a:ext>
            </a:extLst>
          </p:cNvPr>
          <p:cNvPicPr>
            <a:picLocks noChangeAspect="1"/>
          </p:cNvPicPr>
          <p:nvPr/>
        </p:nvPicPr>
        <p:blipFill>
          <a:blip r:embed="rId3"/>
          <a:srcRect r="430"/>
          <a:stretch>
            <a:fillRect/>
          </a:stretch>
        </p:blipFill>
        <p:spPr>
          <a:xfrm>
            <a:off x="1283033" y="2690539"/>
            <a:ext cx="8880692" cy="333503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Content Placeholder 7" descr="A graph of success rate by orbit type&#10;&#10;AI-generated content may be incorrect.">
            <a:extLst>
              <a:ext uri="{FF2B5EF4-FFF2-40B4-BE49-F238E27FC236}">
                <a16:creationId xmlns:a16="http://schemas.microsoft.com/office/drawing/2014/main" id="{46B54970-1B91-6B29-0263-6BF976C149FF}"/>
              </a:ext>
            </a:extLst>
          </p:cNvPr>
          <p:cNvPicPr>
            <a:picLocks noGrp="1" noChangeAspect="1"/>
          </p:cNvPicPr>
          <p:nvPr>
            <p:ph idx="1"/>
          </p:nvPr>
        </p:nvPicPr>
        <p:blipFill>
          <a:blip r:embed="rId3"/>
          <a:stretch>
            <a:fillRect/>
          </a:stretch>
        </p:blipFill>
        <p:spPr>
          <a:xfrm>
            <a:off x="4689475" y="1644890"/>
            <a:ext cx="5737557" cy="4198173"/>
          </a:xfr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839789" y="2752775"/>
            <a:ext cx="3559864" cy="4198173"/>
          </a:xfrm>
          <a:prstGeom prst="rect">
            <a:avLst/>
          </a:prstGeom>
        </p:spPr>
        <p:txBody>
          <a:bodyPr>
            <a:normAutofit/>
          </a:bodyPr>
          <a:lstStyle/>
          <a:p>
            <a:pPr marL="342900" indent="-342900">
              <a:spcBef>
                <a:spcPts val="1400"/>
              </a:spcBef>
              <a:buFont typeface="Arial" panose="020B0604020202020204" pitchFamily="34" charset="0"/>
              <a:buChar char="•"/>
            </a:pPr>
            <a:r>
              <a:rPr lang="en-US" sz="2200" dirty="0">
                <a:latin typeface="Abadi" panose="020B0604020104020204" pitchFamily="34" charset="0"/>
              </a:rPr>
              <a:t>From the plot, we can see that ES-L1, GEO, HEO, SSO, VLEO had the most success rate.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idx="1"/>
          </p:nvPr>
        </p:nvSpPr>
        <p:spPr>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AF9F6993-D067-9AE8-B36F-ED7953A023DF}"/>
              </a:ext>
            </a:extLst>
          </p:cNvPr>
          <p:cNvPicPr>
            <a:picLocks noChangeAspect="1"/>
          </p:cNvPicPr>
          <p:nvPr/>
        </p:nvPicPr>
        <p:blipFill>
          <a:blip r:embed="rId3"/>
          <a:srcRect l="325" t="2157" r="456" b="1387"/>
          <a:stretch>
            <a:fillRect/>
          </a:stretch>
        </p:blipFill>
        <p:spPr>
          <a:xfrm>
            <a:off x="1478519" y="3139585"/>
            <a:ext cx="8766591" cy="266446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idx="1"/>
          </p:nvPr>
        </p:nvSpPr>
        <p:spPr>
          <a:xfrm>
            <a:off x="942372" y="1591041"/>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E8DF4192-02BE-350D-3EB7-71DF7526E348}"/>
              </a:ext>
            </a:extLst>
          </p:cNvPr>
          <p:cNvPicPr>
            <a:picLocks noChangeAspect="1"/>
          </p:cNvPicPr>
          <p:nvPr/>
        </p:nvPicPr>
        <p:blipFill>
          <a:blip r:embed="rId3"/>
          <a:srcRect l="400"/>
          <a:stretch>
            <a:fillRect/>
          </a:stretch>
        </p:blipFill>
        <p:spPr>
          <a:xfrm>
            <a:off x="1278245" y="2675730"/>
            <a:ext cx="9674407" cy="318887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Picture Placeholder 7" descr="A graph showing the growth of a company&#10;&#10;AI-generated content may be incorrect.">
            <a:extLst>
              <a:ext uri="{FF2B5EF4-FFF2-40B4-BE49-F238E27FC236}">
                <a16:creationId xmlns:a16="http://schemas.microsoft.com/office/drawing/2014/main" id="{27C00E59-5C0F-0194-3081-DE16BE746E48}"/>
              </a:ext>
            </a:extLst>
          </p:cNvPr>
          <p:cNvPicPr>
            <a:picLocks noGrp="1" noChangeAspect="1"/>
          </p:cNvPicPr>
          <p:nvPr>
            <p:ph type="pic" idx="1"/>
          </p:nvPr>
        </p:nvPicPr>
        <p:blipFill>
          <a:blip r:embed="rId3"/>
          <a:srcRect l="1256" t="3237" r="1256" b="3237"/>
          <a:stretch>
            <a:fillRect/>
          </a:stretch>
        </p:blipFill>
        <p:spPr>
          <a:xfrm>
            <a:off x="5189579" y="1800076"/>
            <a:ext cx="5390652" cy="4225498"/>
          </a:xfr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prstGeom prst="rect">
            <a:avLst/>
          </a:prstGeom>
        </p:spPr>
        <p:txBody>
          <a:bodyPr>
            <a:normAutofit/>
          </a:bodyPr>
          <a:lstStyle/>
          <a:p>
            <a:pPr marL="342900" indent="-342900">
              <a:spcBef>
                <a:spcPts val="1400"/>
              </a:spcBef>
              <a:buFont typeface="Arial" panose="020B0604020202020204" pitchFamily="34" charset="0"/>
              <a:buChar char="•"/>
            </a:pPr>
            <a:r>
              <a:rPr lang="en-US" sz="2200" dirty="0">
                <a:latin typeface="Abadi" panose="020B0604020104020204" pitchFamily="34" charset="0"/>
              </a:rPr>
              <a:t>From the plot, we can observe that success rate since 2013 kept on increasing till 2020.</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D7F0CCB0-228B-FA4A-1D3F-2F0D807B757E}"/>
              </a:ext>
            </a:extLst>
          </p:cNvPr>
          <p:cNvPicPr>
            <a:picLocks noGrp="1" noChangeAspect="1"/>
          </p:cNvPicPr>
          <p:nvPr>
            <p:ph type="pic" idx="1"/>
          </p:nvPr>
        </p:nvPicPr>
        <p:blipFill>
          <a:blip r:embed="rId3"/>
          <a:srcRect l="2342" r="1179"/>
          <a:stretch>
            <a:fillRect/>
          </a:stretch>
        </p:blipFill>
        <p:spPr>
          <a:xfrm>
            <a:off x="4725198" y="2057400"/>
            <a:ext cx="6424737" cy="3932238"/>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839789" y="2057400"/>
            <a:ext cx="3392304" cy="3811588"/>
          </a:xfrm>
          <a:prstGeom prst="rect">
            <a:avLst/>
          </a:prstGeom>
        </p:spPr>
        <p:txBody>
          <a:bodyPr>
            <a:normAutofit/>
          </a:bodyPr>
          <a:lstStyle/>
          <a:p>
            <a:pPr marL="342900" indent="-342900">
              <a:spcBef>
                <a:spcPts val="1400"/>
              </a:spcBef>
              <a:buFont typeface="Arial" panose="020B0604020202020204" pitchFamily="34" charset="0"/>
              <a:buChar char="•"/>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AD8D908F-3767-620A-DA98-DE2FB6F2DFF6}"/>
              </a:ext>
            </a:extLst>
          </p:cNvPr>
          <p:cNvPicPr>
            <a:picLocks noChangeAspect="1"/>
          </p:cNvPicPr>
          <p:nvPr/>
        </p:nvPicPr>
        <p:blipFill>
          <a:blip r:embed="rId3"/>
          <a:stretch>
            <a:fillRect/>
          </a:stretch>
        </p:blipFill>
        <p:spPr>
          <a:xfrm>
            <a:off x="1249520" y="2698275"/>
            <a:ext cx="9402522" cy="323124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45596.0 using the query below.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893594B-FD61-8E03-AFC3-95BEA4575BCD}"/>
              </a:ext>
            </a:extLst>
          </p:cNvPr>
          <p:cNvPicPr>
            <a:picLocks noChangeAspect="1"/>
          </p:cNvPicPr>
          <p:nvPr/>
        </p:nvPicPr>
        <p:blipFill>
          <a:blip r:embed="rId3"/>
          <a:stretch>
            <a:fillRect/>
          </a:stretch>
        </p:blipFill>
        <p:spPr>
          <a:xfrm>
            <a:off x="1201646" y="2969845"/>
            <a:ext cx="8483333" cy="293306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p>
          <a:p>
            <a:pPr>
              <a:spcBef>
                <a:spcPts val="1400"/>
              </a:spcBef>
            </a:pP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B6E5FB0-AEA7-77AC-45DA-F8AAAA8E85F2}"/>
              </a:ext>
            </a:extLst>
          </p:cNvPr>
          <p:cNvPicPr>
            <a:picLocks noChangeAspect="1"/>
          </p:cNvPicPr>
          <p:nvPr/>
        </p:nvPicPr>
        <p:blipFill>
          <a:blip r:embed="rId3"/>
          <a:stretch>
            <a:fillRect/>
          </a:stretch>
        </p:blipFill>
        <p:spPr>
          <a:xfrm>
            <a:off x="1397931" y="2975024"/>
            <a:ext cx="8440247" cy="284649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73751"/>
            <a:ext cx="10224544" cy="5061097"/>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a:p>
            <a:pPr marL="0" indent="0">
              <a:spcBef>
                <a:spcPts val="1400"/>
              </a:spcBef>
              <a:buNone/>
            </a:pP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1B99AD2-3578-4F4D-CCE7-1947C65844B1}"/>
              </a:ext>
            </a:extLst>
          </p:cNvPr>
          <p:cNvPicPr>
            <a:picLocks noChangeAspect="1"/>
          </p:cNvPicPr>
          <p:nvPr/>
        </p:nvPicPr>
        <p:blipFill>
          <a:blip r:embed="rId3"/>
          <a:stretch>
            <a:fillRect/>
          </a:stretch>
        </p:blipFill>
        <p:spPr>
          <a:xfrm>
            <a:off x="1397931" y="2838949"/>
            <a:ext cx="8368435" cy="29363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a:p>
            <a:pPr>
              <a:spcBef>
                <a:spcPts val="1400"/>
              </a:spcBef>
            </a:pPr>
            <a:endParaRPr lang="en-US" sz="2400" dirty="0">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1794544-5310-995F-BBC2-2BBD478C7941}"/>
              </a:ext>
            </a:extLst>
          </p:cNvPr>
          <p:cNvPicPr>
            <a:picLocks noChangeAspect="1"/>
          </p:cNvPicPr>
          <p:nvPr/>
        </p:nvPicPr>
        <p:blipFill>
          <a:blip r:embed="rId3"/>
          <a:stretch>
            <a:fillRect/>
          </a:stretch>
        </p:blipFill>
        <p:spPr>
          <a:xfrm>
            <a:off x="1335693" y="3429000"/>
            <a:ext cx="8928567" cy="24783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used ‘group by’ to filter whether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a:p>
            <a:pPr marL="0" indent="0">
              <a:spcBef>
                <a:spcPts val="1400"/>
              </a:spcBef>
              <a:buNone/>
            </a:pP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ADC2E86-935C-08F8-9950-AF093BACF0D6}"/>
              </a:ext>
            </a:extLst>
          </p:cNvPr>
          <p:cNvPicPr>
            <a:picLocks noChangeAspect="1"/>
          </p:cNvPicPr>
          <p:nvPr/>
        </p:nvPicPr>
        <p:blipFill>
          <a:blip r:embed="rId3"/>
          <a:stretch>
            <a:fillRect/>
          </a:stretch>
        </p:blipFill>
        <p:spPr>
          <a:xfrm>
            <a:off x="1445806" y="2855037"/>
            <a:ext cx="8310986" cy="292028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FF5B7B0-8052-384E-87D8-1D296075B0CC}"/>
              </a:ext>
            </a:extLst>
          </p:cNvPr>
          <p:cNvPicPr>
            <a:picLocks noChangeAspect="1"/>
          </p:cNvPicPr>
          <p:nvPr/>
        </p:nvPicPr>
        <p:blipFill>
          <a:blip r:embed="rId3"/>
          <a:stretch>
            <a:fillRect/>
          </a:stretch>
        </p:blipFill>
        <p:spPr>
          <a:xfrm>
            <a:off x="1411745" y="2883052"/>
            <a:ext cx="8104626" cy="326997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2AD08D10-0E9A-3DB2-64B1-8DEAF5359721}"/>
              </a:ext>
            </a:extLst>
          </p:cNvPr>
          <p:cNvPicPr>
            <a:picLocks noChangeAspect="1"/>
          </p:cNvPicPr>
          <p:nvPr/>
        </p:nvPicPr>
        <p:blipFill>
          <a:blip r:embed="rId3"/>
          <a:stretch>
            <a:fillRect/>
          </a:stretch>
        </p:blipFill>
        <p:spPr>
          <a:xfrm>
            <a:off x="1311756" y="3188431"/>
            <a:ext cx="8425885" cy="26761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1172921" y="1473332"/>
            <a:ext cx="9258900" cy="4587559"/>
          </a:xfrm>
          <a:prstGeom prst="rect">
            <a:avLst/>
          </a:prstGeom>
        </p:spPr>
        <p:txBody>
          <a:bodyPr lIns="91440" tIns="45720" rIns="91440" bIns="45720" anchor="t"/>
          <a:lstStyle/>
          <a:p>
            <a:pPr marL="342900" indent="-342900">
              <a:spcBef>
                <a:spcPts val="1400"/>
              </a:spcBef>
              <a:buFont typeface="Arial" panose="020B0604020202020204" pitchFamily="34" charset="0"/>
              <a:buChar char="•"/>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marL="342900" indent="-342900">
              <a:spcBef>
                <a:spcPts val="1400"/>
              </a:spcBef>
              <a:buFont typeface="Arial" panose="020B0604020202020204" pitchFamily="34" charset="0"/>
              <a:buChar char="•"/>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 It can be seen in the code snippet attached in the next slide. </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20282F-5BC6-5D21-C11D-1C8DEEA3A7A8}"/>
              </a:ext>
            </a:extLst>
          </p:cNvPr>
          <p:cNvPicPr>
            <a:picLocks noChangeAspect="1"/>
          </p:cNvPicPr>
          <p:nvPr/>
        </p:nvPicPr>
        <p:blipFill>
          <a:blip r:embed="rId2"/>
          <a:stretch>
            <a:fillRect/>
          </a:stretch>
        </p:blipFill>
        <p:spPr>
          <a:xfrm>
            <a:off x="1093130" y="1049645"/>
            <a:ext cx="9144000" cy="4758709"/>
          </a:xfrm>
          <a:prstGeom prst="rect">
            <a:avLst/>
          </a:prstGeom>
        </p:spPr>
      </p:pic>
      <p:sp>
        <p:nvSpPr>
          <p:cNvPr id="6" name="TextBox 5">
            <a:extLst>
              <a:ext uri="{FF2B5EF4-FFF2-40B4-BE49-F238E27FC236}">
                <a16:creationId xmlns:a16="http://schemas.microsoft.com/office/drawing/2014/main" id="{12C8D260-E484-B907-3B2C-E850C12EA9DA}"/>
              </a:ext>
            </a:extLst>
          </p:cNvPr>
          <p:cNvSpPr txBox="1"/>
          <p:nvPr/>
        </p:nvSpPr>
        <p:spPr>
          <a:xfrm>
            <a:off x="10918942" y="5902557"/>
            <a:ext cx="47515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800" b="0" i="0" u="none" strike="noStrike" kern="1200" cap="none" spc="0" normalizeH="0" baseline="0" noProof="0" smtClean="0">
                <a:ln>
                  <a:noFill/>
                </a:ln>
                <a:solidFill>
                  <a:srgbClr val="1C7DDB"/>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AU" sz="1800" b="0" i="0" u="none" strike="noStrike" kern="1200" cap="none" spc="0" normalizeH="0" baseline="0" noProof="0" dirty="0">
              <a:ln>
                <a:noFill/>
              </a:ln>
              <a:solidFill>
                <a:srgbClr val="1C7DDB"/>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3933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4" name="Content Placeholder 3">
            <a:extLst>
              <a:ext uri="{FF2B5EF4-FFF2-40B4-BE49-F238E27FC236}">
                <a16:creationId xmlns:a16="http://schemas.microsoft.com/office/drawing/2014/main" id="{97713ADE-BE9F-51F7-A9FA-97216775A50C}"/>
              </a:ext>
            </a:extLst>
          </p:cNvPr>
          <p:cNvPicPr>
            <a:picLocks noGrp="1" noChangeAspect="1"/>
          </p:cNvPicPr>
          <p:nvPr>
            <p:ph idx="4294967295"/>
          </p:nvPr>
        </p:nvPicPr>
        <p:blipFill>
          <a:blip r:embed="rId3"/>
          <a:stretch>
            <a:fillRect/>
          </a:stretch>
        </p:blipFill>
        <p:spPr>
          <a:xfrm>
            <a:off x="1177709" y="1825625"/>
            <a:ext cx="9320207" cy="435133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2" name="Content Placeholder 1">
            <a:extLst>
              <a:ext uri="{FF2B5EF4-FFF2-40B4-BE49-F238E27FC236}">
                <a16:creationId xmlns:a16="http://schemas.microsoft.com/office/drawing/2014/main" id="{24E9C0A1-8C86-EBC1-061B-11CBEA6AFD72}"/>
              </a:ext>
            </a:extLst>
          </p:cNvPr>
          <p:cNvPicPr>
            <a:picLocks noGrp="1" noChangeAspect="1"/>
          </p:cNvPicPr>
          <p:nvPr>
            <p:ph idx="4294967295"/>
          </p:nvPr>
        </p:nvPicPr>
        <p:blipFill>
          <a:blip r:embed="rId3"/>
          <a:stretch>
            <a:fillRect/>
          </a:stretch>
        </p:blipFill>
        <p:spPr>
          <a:xfrm>
            <a:off x="1120259" y="1608578"/>
            <a:ext cx="9395413" cy="420815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55380"/>
            <a:ext cx="10191238" cy="4380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2" name="Content Placeholder 1">
            <a:extLst>
              <a:ext uri="{FF2B5EF4-FFF2-40B4-BE49-F238E27FC236}">
                <a16:creationId xmlns:a16="http://schemas.microsoft.com/office/drawing/2014/main" id="{014AFF0B-64A1-B6A1-D144-250C7029CFA2}"/>
              </a:ext>
            </a:extLst>
          </p:cNvPr>
          <p:cNvPicPr>
            <a:picLocks noGrp="1" noChangeAspect="1"/>
          </p:cNvPicPr>
          <p:nvPr>
            <p:ph idx="4294967295"/>
          </p:nvPr>
        </p:nvPicPr>
        <p:blipFill>
          <a:blip r:embed="rId3"/>
          <a:stretch>
            <a:fillRect/>
          </a:stretch>
        </p:blipFill>
        <p:spPr>
          <a:xfrm>
            <a:off x="947912" y="1690838"/>
            <a:ext cx="9905202" cy="43145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KSC LC-39A had the most successful launches from all the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10" name="Picture 9">
            <a:extLst>
              <a:ext uri="{FF2B5EF4-FFF2-40B4-BE49-F238E27FC236}">
                <a16:creationId xmlns:a16="http://schemas.microsoft.com/office/drawing/2014/main" id="{5A8CA670-24D3-258F-5E18-AAC36AB17837}"/>
              </a:ext>
            </a:extLst>
          </p:cNvPr>
          <p:cNvPicPr>
            <a:picLocks noChangeAspect="1"/>
          </p:cNvPicPr>
          <p:nvPr/>
        </p:nvPicPr>
        <p:blipFill>
          <a:blip r:embed="rId3"/>
          <a:stretch>
            <a:fillRect/>
          </a:stretch>
        </p:blipFill>
        <p:spPr>
          <a:xfrm>
            <a:off x="1867099" y="2725351"/>
            <a:ext cx="6893906" cy="274778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has achieved the success rate of 76.9%, while it’s failure rate is 23.1%, as shown in a pie chart below</a:t>
            </a:r>
            <a:endParaRPr lang="en-US" sz="2200"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4" name="Picture 3">
            <a:extLst>
              <a:ext uri="{FF2B5EF4-FFF2-40B4-BE49-F238E27FC236}">
                <a16:creationId xmlns:a16="http://schemas.microsoft.com/office/drawing/2014/main" id="{2CA67991-834A-B3EF-D05E-C1F6002877E6}"/>
              </a:ext>
            </a:extLst>
          </p:cNvPr>
          <p:cNvPicPr>
            <a:picLocks noChangeAspect="1"/>
          </p:cNvPicPr>
          <p:nvPr/>
        </p:nvPicPr>
        <p:blipFill>
          <a:blip r:embed="rId3"/>
          <a:stretch>
            <a:fillRect/>
          </a:stretch>
        </p:blipFill>
        <p:spPr>
          <a:xfrm>
            <a:off x="1354844" y="3069029"/>
            <a:ext cx="8018953" cy="270629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sz="half" idx="1"/>
          </p:nvPr>
        </p:nvSpPr>
        <p:spPr>
          <a:xfrm>
            <a:off x="846977" y="1476945"/>
            <a:ext cx="9991775" cy="484240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can be can seen in the scatter plot below and the one in the next slide that: “</a:t>
            </a:r>
            <a:r>
              <a:rPr lang="en-US" sz="2200" i="1" dirty="0">
                <a:solidFill>
                  <a:schemeClr val="accent3">
                    <a:lumMod val="25000"/>
                  </a:schemeClr>
                </a:solidFill>
                <a:latin typeface="Abadi" panose="020B0604020104020204" pitchFamily="34" charset="0"/>
              </a:rPr>
              <a:t>the success rate for low weighted payload is higher than the heavy weighted payloads” .</a:t>
            </a:r>
          </a:p>
          <a:p>
            <a:pPr marL="0" indent="0">
              <a:lnSpc>
                <a:spcPct val="100000"/>
              </a:lnSpc>
              <a:spcBef>
                <a:spcPts val="1400"/>
              </a:spcBef>
              <a:buNone/>
            </a:pPr>
            <a:r>
              <a:rPr lang="en-AU" sz="2000" b="1" i="1" dirty="0"/>
              <a:t>Low Weighted Payload Mass (0 kg – 4000 kg)</a:t>
            </a:r>
            <a:endParaRPr lang="en-US" sz="2000" i="1" dirty="0">
              <a:solidFill>
                <a:schemeClr val="accent3">
                  <a:lumMod val="25000"/>
                </a:schemeClr>
              </a:solidFill>
              <a:latin typeface="Abadi" panose="020B0604020104020204" pitchFamily="34" charset="0"/>
            </a:endParaRPr>
          </a:p>
          <a:p>
            <a:pPr>
              <a:lnSpc>
                <a:spcPct val="100000"/>
              </a:lnSpc>
              <a:spcBef>
                <a:spcPts val="1400"/>
              </a:spcBef>
            </a:pPr>
            <a:endParaRPr lang="en-US" sz="2200" i="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75878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vs Launch Outcome for all sites</a:t>
            </a:r>
          </a:p>
        </p:txBody>
      </p:sp>
      <p:pic>
        <p:nvPicPr>
          <p:cNvPr id="10" name="Picture 9">
            <a:extLst>
              <a:ext uri="{FF2B5EF4-FFF2-40B4-BE49-F238E27FC236}">
                <a16:creationId xmlns:a16="http://schemas.microsoft.com/office/drawing/2014/main" id="{E12D30FF-8EDC-5281-2304-83AE15291971}"/>
              </a:ext>
            </a:extLst>
          </p:cNvPr>
          <p:cNvPicPr>
            <a:picLocks noChangeAspect="1"/>
          </p:cNvPicPr>
          <p:nvPr/>
        </p:nvPicPr>
        <p:blipFill>
          <a:blip r:embed="rId3"/>
          <a:stretch>
            <a:fillRect/>
          </a:stretch>
        </p:blipFill>
        <p:spPr>
          <a:xfrm>
            <a:off x="1158559" y="3279646"/>
            <a:ext cx="9129638" cy="294674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1B2D63-7917-5418-1712-8080D8DAAFCB}"/>
              </a:ext>
            </a:extLst>
          </p:cNvPr>
          <p:cNvSpPr>
            <a:spLocks noGrp="1"/>
          </p:cNvSpPr>
          <p:nvPr>
            <p:ph type="title"/>
          </p:nvPr>
        </p:nvSpPr>
        <p:spPr>
          <a:xfrm>
            <a:off x="838200" y="1259095"/>
            <a:ext cx="10515600" cy="431593"/>
          </a:xfrm>
        </p:spPr>
        <p:txBody>
          <a:bodyPr/>
          <a:lstStyle/>
          <a:p>
            <a:r>
              <a:rPr lang="en-AU" sz="2000" b="1" i="1" dirty="0"/>
              <a:t>Heavy Weighted Payload Mass (4000 kg – 10,000 kg)</a:t>
            </a:r>
          </a:p>
        </p:txBody>
      </p:sp>
      <p:pic>
        <p:nvPicPr>
          <p:cNvPr id="6" name="Picture 5">
            <a:extLst>
              <a:ext uri="{FF2B5EF4-FFF2-40B4-BE49-F238E27FC236}">
                <a16:creationId xmlns:a16="http://schemas.microsoft.com/office/drawing/2014/main" id="{7E99EC6B-7E1F-F7BE-6D75-1BC5E934B8F2}"/>
              </a:ext>
            </a:extLst>
          </p:cNvPr>
          <p:cNvPicPr>
            <a:picLocks noChangeAspect="1"/>
          </p:cNvPicPr>
          <p:nvPr/>
        </p:nvPicPr>
        <p:blipFill>
          <a:blip r:embed="rId2"/>
          <a:stretch>
            <a:fillRect/>
          </a:stretch>
        </p:blipFill>
        <p:spPr>
          <a:xfrm>
            <a:off x="1440219" y="1987908"/>
            <a:ext cx="9311561" cy="3494975"/>
          </a:xfrm>
          <a:prstGeom prst="rect">
            <a:avLst/>
          </a:prstGeom>
        </p:spPr>
      </p:pic>
      <p:sp>
        <p:nvSpPr>
          <p:cNvPr id="9" name="TextBox 8">
            <a:extLst>
              <a:ext uri="{FF2B5EF4-FFF2-40B4-BE49-F238E27FC236}">
                <a16:creationId xmlns:a16="http://schemas.microsoft.com/office/drawing/2014/main" id="{2320D112-4E10-283E-0218-300CEF92BDCC}"/>
              </a:ext>
            </a:extLst>
          </p:cNvPr>
          <p:cNvSpPr txBox="1"/>
          <p:nvPr/>
        </p:nvSpPr>
        <p:spPr>
          <a:xfrm>
            <a:off x="10985964" y="5869045"/>
            <a:ext cx="537389" cy="369332"/>
          </a:xfrm>
          <a:prstGeom prst="rect">
            <a:avLst/>
          </a:prstGeom>
          <a:noFill/>
        </p:spPr>
        <p:txBody>
          <a:bodyPr wrap="square">
            <a:spAutoFit/>
          </a:bodyPr>
          <a:lstStyle/>
          <a:p>
            <a:fld id="{5075537C-CA84-1446-933C-8E9D027F9201}" type="slidenum">
              <a:rPr lang="en-US" smtClean="0">
                <a:solidFill>
                  <a:srgbClr val="1C7DDB"/>
                </a:solidFill>
              </a:rPr>
              <a:pPr/>
              <a:t>45</a:t>
            </a:fld>
            <a:endParaRPr lang="en-AU" dirty="0">
              <a:solidFill>
                <a:srgbClr val="1C7DDB"/>
              </a:solidFill>
            </a:endParaRPr>
          </a:p>
        </p:txBody>
      </p:sp>
    </p:spTree>
    <p:extLst>
      <p:ext uri="{BB962C8B-B14F-4D97-AF65-F5344CB8AC3E}">
        <p14:creationId xmlns:p14="http://schemas.microsoft.com/office/powerpoint/2010/main" val="134649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4" name="Picture Placeholder 13" descr="A computer screen shot of a program&#10;&#10;AI-generated content may be incorrect.">
            <a:extLst>
              <a:ext uri="{FF2B5EF4-FFF2-40B4-BE49-F238E27FC236}">
                <a16:creationId xmlns:a16="http://schemas.microsoft.com/office/drawing/2014/main" id="{6FD66511-4ED7-A946-0DCE-A15C3B08ED97}"/>
              </a:ext>
            </a:extLst>
          </p:cNvPr>
          <p:cNvPicPr>
            <a:picLocks noGrp="1" noChangeAspect="1"/>
          </p:cNvPicPr>
          <p:nvPr>
            <p:ph type="pic" idx="1"/>
          </p:nvPr>
        </p:nvPicPr>
        <p:blipFill>
          <a:blip r:embed="rId3"/>
          <a:srcRect t="2301" b="2301"/>
          <a:stretch>
            <a:fillRect/>
          </a:stretch>
        </p:blipFill>
        <p:spPr>
          <a:xfrm>
            <a:off x="6041742" y="1852737"/>
            <a:ext cx="4883433" cy="4467101"/>
          </a:xfr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839789" y="1655762"/>
            <a:ext cx="4669156" cy="4664075"/>
          </a:xfrm>
          <a:prstGeom prst="rect">
            <a:avLst/>
          </a:prstGeom>
        </p:spPr>
        <p:txBody>
          <a:bodyPr vert="horz" lIns="91440" tIns="45720" rIns="91440" bIns="45720" rtlCol="0" anchor="t">
            <a:normAutofit/>
          </a:bodyPr>
          <a:lstStyle/>
          <a:p>
            <a:pPr marL="342900" indent="-342900">
              <a:spcBef>
                <a:spcPts val="1400"/>
              </a:spcBef>
              <a:buFont typeface="Arial" panose="020B0604020202020204" pitchFamily="34" charset="0"/>
              <a:buChar char="•"/>
            </a:pPr>
            <a:r>
              <a:rPr lang="en-US" sz="2200" dirty="0">
                <a:latin typeface="Abadi" panose="020B0604020104020204" pitchFamily="34" charset="0"/>
              </a:rPr>
              <a:t>The decision tree classifier is the model with the highest classification accuracy</a:t>
            </a:r>
          </a:p>
          <a:p>
            <a:pPr marL="342900" indent="-342900">
              <a:spcBef>
                <a:spcPts val="1400"/>
              </a:spcBef>
              <a:buFont typeface="Arial" panose="020B0604020202020204" pitchFamily="34" charset="0"/>
              <a:buChar char="•"/>
            </a:pPr>
            <a:endParaRPr lang="en-US" sz="2200" dirty="0">
              <a:latin typeface="Abadi" panose="020B0604020104020204" pitchFamily="34" charset="0"/>
            </a:endParaRPr>
          </a:p>
          <a:p>
            <a:pPr marL="342900" indent="-342900">
              <a:spcBef>
                <a:spcPts val="1400"/>
              </a:spcBef>
              <a:buFont typeface="Arial" panose="020B0604020202020204" pitchFamily="34" charset="0"/>
              <a:buChar char="•"/>
            </a:pPr>
            <a:endParaRPr lang="en-US" sz="2200" dirty="0">
              <a:latin typeface="Abadi" panose="020B0604020104020204" pitchFamily="34" charset="0"/>
            </a:endParaRP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6" name="Picture 15">
            <a:extLst>
              <a:ext uri="{FF2B5EF4-FFF2-40B4-BE49-F238E27FC236}">
                <a16:creationId xmlns:a16="http://schemas.microsoft.com/office/drawing/2014/main" id="{9969DB84-E269-82FF-6A87-3719CE628F59}"/>
              </a:ext>
            </a:extLst>
          </p:cNvPr>
          <p:cNvPicPr>
            <a:picLocks noChangeAspect="1"/>
          </p:cNvPicPr>
          <p:nvPr/>
        </p:nvPicPr>
        <p:blipFill>
          <a:blip r:embed="rId4"/>
          <a:stretch>
            <a:fillRect/>
          </a:stretch>
        </p:blipFill>
        <p:spPr>
          <a:xfrm>
            <a:off x="1266825" y="2761066"/>
            <a:ext cx="4075952" cy="355877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4E265EA0-9C32-51CF-E356-AB3F7F1F2200}"/>
              </a:ext>
            </a:extLst>
          </p:cNvPr>
          <p:cNvSpPr>
            <a:spLocks noGrp="1"/>
          </p:cNvSpPr>
          <p:nvPr>
            <p:ph sz="half" idx="1"/>
          </p:nvPr>
        </p:nvSpPr>
        <p:spPr>
          <a:xfrm>
            <a:off x="838200" y="1825625"/>
            <a:ext cx="4796610" cy="4351338"/>
          </a:xfrm>
        </p:spPr>
        <p:txBody>
          <a:bodyPr/>
          <a:lstStyle/>
          <a:p>
            <a:r>
              <a:rPr lang="en-US" sz="24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31" name="Content Placeholder 30">
            <a:extLst>
              <a:ext uri="{FF2B5EF4-FFF2-40B4-BE49-F238E27FC236}">
                <a16:creationId xmlns:a16="http://schemas.microsoft.com/office/drawing/2014/main" id="{F4194F40-A8E4-CB1E-8F5D-0619C2FD7BFF}"/>
              </a:ext>
            </a:extLst>
          </p:cNvPr>
          <p:cNvSpPr>
            <a:spLocks noGrp="1"/>
          </p:cNvSpPr>
          <p:nvPr>
            <p:ph sz="half" idx="2"/>
          </p:nvPr>
        </p:nvSpPr>
        <p:spPr>
          <a:xfrm>
            <a:off x="5961604" y="1822450"/>
            <a:ext cx="4855156" cy="4203123"/>
          </a:xfrm>
        </p:spPr>
        <p:txBody>
          <a:bodyPr/>
          <a:lstStyle/>
          <a:p>
            <a:endParaRPr lang="en-AU"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176943" y="59609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8" name="Picture 27">
            <a:extLst>
              <a:ext uri="{FF2B5EF4-FFF2-40B4-BE49-F238E27FC236}">
                <a16:creationId xmlns:a16="http://schemas.microsoft.com/office/drawing/2014/main" id="{9279B5EB-7025-80D8-69E7-0F18A5D04581}"/>
              </a:ext>
            </a:extLst>
          </p:cNvPr>
          <p:cNvPicPr>
            <a:picLocks noChangeAspect="1"/>
          </p:cNvPicPr>
          <p:nvPr/>
        </p:nvPicPr>
        <p:blipFill>
          <a:blip r:embed="rId3"/>
          <a:stretch>
            <a:fillRect/>
          </a:stretch>
        </p:blipFill>
        <p:spPr>
          <a:xfrm>
            <a:off x="5907694" y="1728264"/>
            <a:ext cx="4964570" cy="435133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929905" cy="385550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is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Assets like Python code snippets, SQL queries, charts, Notebook outputs, or data sets that I have created during this project can be found in my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repository.</a:t>
            </a:r>
          </a:p>
          <a:p>
            <a:pPr>
              <a:lnSpc>
                <a:spcPct val="100000"/>
              </a:lnSpc>
              <a:spcBef>
                <a:spcPts val="1400"/>
              </a:spcBef>
            </a:pPr>
            <a:r>
              <a:rPr lang="en-US" sz="2200" dirty="0">
                <a:solidFill>
                  <a:schemeClr val="accent3">
                    <a:lumMod val="25000"/>
                  </a:schemeClr>
                </a:solidFill>
                <a:latin typeface="Abadi" panose="020B0604020104020204" pitchFamily="34" charset="0"/>
              </a:rPr>
              <a:t>The link of the repository is: https://github.com/UFAQUE123/IBM-Data-Science-Capstone-Project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used the get request to the SpaceX API to collect data, clean the requested data and did some basic data wrangling and formatting.</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a:rPr>
              <a:t>https://github.com/UFAQUE123/IBM-Data-Science-Capstone-Project/blob/main/jupyter-labs-spacex-data-collection-api.ipynb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screenshot of a computer&#10;&#10;AI-generated content may be incorrect.">
            <a:extLst>
              <a:ext uri="{FF2B5EF4-FFF2-40B4-BE49-F238E27FC236}">
                <a16:creationId xmlns:a16="http://schemas.microsoft.com/office/drawing/2014/main" id="{3C4C3E7D-5EC9-7437-5590-B9775F943E88}"/>
              </a:ext>
            </a:extLst>
          </p:cNvPr>
          <p:cNvPicPr>
            <a:picLocks noChangeAspect="1"/>
          </p:cNvPicPr>
          <p:nvPr/>
        </p:nvPicPr>
        <p:blipFill>
          <a:blip r:embed="rId3"/>
          <a:stretch>
            <a:fillRect/>
          </a:stretch>
        </p:blipFill>
        <p:spPr>
          <a:xfrm>
            <a:off x="5553425" y="1819275"/>
            <a:ext cx="5534274" cy="420687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a:extLst>
              <a:ext uri="{FF2B5EF4-FFF2-40B4-BE49-F238E27FC236}">
                <a16:creationId xmlns:a16="http://schemas.microsoft.com/office/drawing/2014/main" id="{9E8FEDBF-16B1-7BC8-A830-686BC8083760}"/>
              </a:ext>
            </a:extLst>
          </p:cNvPr>
          <p:cNvPicPr>
            <a:picLocks noChangeAspect="1"/>
          </p:cNvPicPr>
          <p:nvPr/>
        </p:nvPicPr>
        <p:blipFill>
          <a:blip r:embed="rId3"/>
          <a:srcRect t="4862"/>
          <a:stretch>
            <a:fillRect/>
          </a:stretch>
        </p:blipFill>
        <p:spPr>
          <a:xfrm>
            <a:off x="1257499" y="669043"/>
            <a:ext cx="9677001" cy="4980129"/>
          </a:xfrm>
          <a:prstGeom prst="rect">
            <a:avLst/>
          </a:prstGeom>
        </p:spPr>
      </p:pic>
      <p:sp>
        <p:nvSpPr>
          <p:cNvPr id="8" name="TextBox 7">
            <a:extLst>
              <a:ext uri="{FF2B5EF4-FFF2-40B4-BE49-F238E27FC236}">
                <a16:creationId xmlns:a16="http://schemas.microsoft.com/office/drawing/2014/main" id="{041B8C75-F52F-FA7C-6AB0-EAFFFA7C0009}"/>
              </a:ext>
            </a:extLst>
          </p:cNvPr>
          <p:cNvSpPr txBox="1"/>
          <p:nvPr/>
        </p:nvSpPr>
        <p:spPr>
          <a:xfrm>
            <a:off x="11206188" y="6009751"/>
            <a:ext cx="269292" cy="369332"/>
          </a:xfrm>
          <a:prstGeom prst="rect">
            <a:avLst/>
          </a:prstGeom>
          <a:noFill/>
        </p:spPr>
        <p:txBody>
          <a:bodyPr wrap="square">
            <a:spAutoFit/>
          </a:bodyPr>
          <a:lstStyle/>
          <a:p>
            <a:fld id="{5075537C-CA84-1446-933C-8E9D027F9201}" type="slidenum">
              <a:rPr lang="en-US" smtClean="0">
                <a:solidFill>
                  <a:srgbClr val="1C7DDB"/>
                </a:solidFill>
              </a:rPr>
              <a:pPr/>
              <a:t>9</a:t>
            </a:fld>
            <a:endParaRPr lang="en-AU" dirty="0">
              <a:solidFill>
                <a:srgbClr val="1C7DDB"/>
              </a:solidFill>
            </a:endParaRPr>
          </a:p>
        </p:txBody>
      </p:sp>
    </p:spTree>
    <p:extLst>
      <p:ext uri="{BB962C8B-B14F-4D97-AF65-F5344CB8AC3E}">
        <p14:creationId xmlns:p14="http://schemas.microsoft.com/office/powerpoint/2010/main" val="1805754853"/>
      </p:ext>
    </p:extLst>
  </p:cSld>
  <p:clrMapOvr>
    <a:masterClrMapping/>
  </p:clrMapOvr>
  <p:transition spd="slow">
    <p:push dir="u"/>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396</TotalTime>
  <Words>1952</Words>
  <Application>Microsoft Office PowerPoint</Application>
  <PresentationFormat>Widescreen</PresentationFormat>
  <Paragraphs>211</Paragraphs>
  <Slides>51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the plot, we found that the larger the flight amount at a launch site, the greater the success rate at a launch site.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Heavy Weighted Payload Mass (4000 kg – 10,000 kg)</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Admin</cp:lastModifiedBy>
  <cp:revision>243</cp:revision>
  <dcterms:created xsi:type="dcterms:W3CDTF">2021-04-29T18:58:34Z</dcterms:created>
  <dcterms:modified xsi:type="dcterms:W3CDTF">2025-11-21T02:40:59Z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